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42" name="Group 22"/>
          <p:cNvGrpSpPr>
            <a:grpSpLocks/>
          </p:cNvGrpSpPr>
          <p:nvPr userDrawn="1"/>
        </p:nvGrpSpPr>
        <p:grpSpPr bwMode="auto">
          <a:xfrm>
            <a:off x="0" y="-207963"/>
            <a:ext cx="9144000" cy="7656513"/>
            <a:chOff x="0" y="-131"/>
            <a:chExt cx="5760" cy="4823"/>
          </a:xfrm>
        </p:grpSpPr>
        <p:pic>
          <p:nvPicPr>
            <p:cNvPr id="5140" name="Picture 20" descr="Announcements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131"/>
              <a:ext cx="5760" cy="4823"/>
            </a:xfrm>
            <a:prstGeom prst="rect">
              <a:avLst/>
            </a:prstGeom>
            <a:noFill/>
          </p:spPr>
        </p:pic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772" y="1008"/>
              <a:ext cx="4523" cy="90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105" y="353"/>
                </a:cxn>
                <a:cxn ang="0">
                  <a:pos x="66" y="484"/>
                </a:cxn>
                <a:cxn ang="0">
                  <a:pos x="0" y="825"/>
                </a:cxn>
                <a:cxn ang="0">
                  <a:pos x="236" y="903"/>
                </a:cxn>
                <a:cxn ang="0">
                  <a:pos x="707" y="877"/>
                </a:cxn>
                <a:cxn ang="0">
                  <a:pos x="747" y="851"/>
                </a:cxn>
                <a:cxn ang="0">
                  <a:pos x="1048" y="785"/>
                </a:cxn>
                <a:cxn ang="0">
                  <a:pos x="1309" y="707"/>
                </a:cxn>
                <a:cxn ang="0">
                  <a:pos x="2003" y="772"/>
                </a:cxn>
                <a:cxn ang="0">
                  <a:pos x="2409" y="746"/>
                </a:cxn>
                <a:cxn ang="0">
                  <a:pos x="2749" y="772"/>
                </a:cxn>
                <a:cxn ang="0">
                  <a:pos x="2972" y="785"/>
                </a:cxn>
                <a:cxn ang="0">
                  <a:pos x="3142" y="799"/>
                </a:cxn>
                <a:cxn ang="0">
                  <a:pos x="4032" y="785"/>
                </a:cxn>
                <a:cxn ang="0">
                  <a:pos x="4412" y="772"/>
                </a:cxn>
                <a:cxn ang="0">
                  <a:pos x="4517" y="641"/>
                </a:cxn>
                <a:cxn ang="0">
                  <a:pos x="4477" y="353"/>
                </a:cxn>
                <a:cxn ang="0">
                  <a:pos x="4425" y="223"/>
                </a:cxn>
                <a:cxn ang="0">
                  <a:pos x="3404" y="183"/>
                </a:cxn>
                <a:cxn ang="0">
                  <a:pos x="1611" y="183"/>
                </a:cxn>
                <a:cxn ang="0">
                  <a:pos x="1126" y="118"/>
                </a:cxn>
                <a:cxn ang="0">
                  <a:pos x="642" y="92"/>
                </a:cxn>
                <a:cxn ang="0">
                  <a:pos x="275" y="39"/>
                </a:cxn>
                <a:cxn ang="0">
                  <a:pos x="184" y="0"/>
                </a:cxn>
              </a:cxnLst>
              <a:rect l="0" t="0" r="r" b="b"/>
              <a:pathLst>
                <a:path w="4523" h="903">
                  <a:moveTo>
                    <a:pt x="184" y="0"/>
                  </a:moveTo>
                  <a:cubicBezTo>
                    <a:pt x="129" y="106"/>
                    <a:pt x="126" y="236"/>
                    <a:pt x="105" y="353"/>
                  </a:cubicBezTo>
                  <a:cubicBezTo>
                    <a:pt x="84" y="469"/>
                    <a:pt x="112" y="415"/>
                    <a:pt x="66" y="484"/>
                  </a:cubicBezTo>
                  <a:cubicBezTo>
                    <a:pt x="48" y="591"/>
                    <a:pt x="33" y="724"/>
                    <a:pt x="0" y="825"/>
                  </a:cubicBezTo>
                  <a:cubicBezTo>
                    <a:pt x="82" y="841"/>
                    <a:pt x="154" y="882"/>
                    <a:pt x="236" y="903"/>
                  </a:cubicBezTo>
                  <a:cubicBezTo>
                    <a:pt x="393" y="893"/>
                    <a:pt x="551" y="896"/>
                    <a:pt x="707" y="877"/>
                  </a:cubicBezTo>
                  <a:cubicBezTo>
                    <a:pt x="723" y="875"/>
                    <a:pt x="732" y="857"/>
                    <a:pt x="747" y="851"/>
                  </a:cubicBezTo>
                  <a:cubicBezTo>
                    <a:pt x="846" y="809"/>
                    <a:pt x="943" y="796"/>
                    <a:pt x="1048" y="785"/>
                  </a:cubicBezTo>
                  <a:cubicBezTo>
                    <a:pt x="1140" y="762"/>
                    <a:pt x="1229" y="761"/>
                    <a:pt x="1309" y="707"/>
                  </a:cubicBezTo>
                  <a:cubicBezTo>
                    <a:pt x="1546" y="754"/>
                    <a:pt x="1756" y="764"/>
                    <a:pt x="2003" y="772"/>
                  </a:cubicBezTo>
                  <a:cubicBezTo>
                    <a:pt x="2138" y="763"/>
                    <a:pt x="2274" y="755"/>
                    <a:pt x="2409" y="746"/>
                  </a:cubicBezTo>
                  <a:cubicBezTo>
                    <a:pt x="2492" y="741"/>
                    <a:pt x="2655" y="765"/>
                    <a:pt x="2749" y="772"/>
                  </a:cubicBezTo>
                  <a:cubicBezTo>
                    <a:pt x="2823" y="777"/>
                    <a:pt x="2898" y="780"/>
                    <a:pt x="2972" y="785"/>
                  </a:cubicBezTo>
                  <a:cubicBezTo>
                    <a:pt x="3029" y="789"/>
                    <a:pt x="3085" y="794"/>
                    <a:pt x="3142" y="799"/>
                  </a:cubicBezTo>
                  <a:cubicBezTo>
                    <a:pt x="3459" y="788"/>
                    <a:pt x="3717" y="774"/>
                    <a:pt x="4032" y="785"/>
                  </a:cubicBezTo>
                  <a:cubicBezTo>
                    <a:pt x="4165" y="796"/>
                    <a:pt x="4281" y="805"/>
                    <a:pt x="4412" y="772"/>
                  </a:cubicBezTo>
                  <a:cubicBezTo>
                    <a:pt x="4464" y="738"/>
                    <a:pt x="4498" y="701"/>
                    <a:pt x="4517" y="641"/>
                  </a:cubicBezTo>
                  <a:cubicBezTo>
                    <a:pt x="4500" y="390"/>
                    <a:pt x="4523" y="519"/>
                    <a:pt x="4477" y="353"/>
                  </a:cubicBezTo>
                  <a:cubicBezTo>
                    <a:pt x="4472" y="337"/>
                    <a:pt x="4454" y="225"/>
                    <a:pt x="4425" y="223"/>
                  </a:cubicBezTo>
                  <a:cubicBezTo>
                    <a:pt x="4085" y="197"/>
                    <a:pt x="3404" y="183"/>
                    <a:pt x="3404" y="183"/>
                  </a:cubicBezTo>
                  <a:cubicBezTo>
                    <a:pt x="2801" y="198"/>
                    <a:pt x="2216" y="193"/>
                    <a:pt x="1611" y="183"/>
                  </a:cubicBezTo>
                  <a:cubicBezTo>
                    <a:pt x="1444" y="173"/>
                    <a:pt x="1290" y="137"/>
                    <a:pt x="1126" y="118"/>
                  </a:cubicBezTo>
                  <a:cubicBezTo>
                    <a:pt x="977" y="101"/>
                    <a:pt x="779" y="97"/>
                    <a:pt x="642" y="92"/>
                  </a:cubicBezTo>
                  <a:cubicBezTo>
                    <a:pt x="518" y="75"/>
                    <a:pt x="400" y="50"/>
                    <a:pt x="275" y="39"/>
                  </a:cubicBezTo>
                  <a:cubicBezTo>
                    <a:pt x="191" y="11"/>
                    <a:pt x="216" y="32"/>
                    <a:pt x="18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and type your first and last name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D001B6C-2D3F-4E3E-9C89-00FA9CC873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and type book title and author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F53A4-5F40-4184-A1EB-3465A676AF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8ED80-6E83-4B6C-92CE-07CEE9AEBE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C6887-FEB9-4051-B365-23721F5364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6102F-3FE0-4E15-BCE4-3237910751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55810-B270-4605-9666-5061C7DF5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9E68D-504C-4FA6-B57D-B08043DB0E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7BE36-0C72-441D-B9B9-285555E5DE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B470C-2DB0-45BF-A37C-39412FBB58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D29A8-0573-446D-9729-31A81C197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B3AA8-A5EA-4CC1-870F-3E0E1A3D7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Story Elements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Describe Story Characters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DC11813-7F40-4087-8861-9F563FA7AA1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110" name="Picture 14" descr="bokkstak_appl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2076450"/>
            <a:ext cx="809625" cy="45529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lingo.com/" TargetMode="External"/><Relationship Id="rId2" Type="http://schemas.openxmlformats.org/officeDocument/2006/relationships/hyperlink" Target="http://www.lib.ncsu.edu/livinginourworl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295400"/>
            <a:ext cx="7315200" cy="1462088"/>
          </a:xfrm>
        </p:spPr>
        <p:txBody>
          <a:bodyPr/>
          <a:lstStyle/>
          <a:p>
            <a:r>
              <a:rPr lang="en-US" dirty="0" smtClean="0"/>
              <a:t>Five Things You Can Do Today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895600"/>
            <a:ext cx="4724400" cy="1371600"/>
          </a:xfrm>
        </p:spPr>
        <p:txBody>
          <a:bodyPr/>
          <a:lstStyle/>
          <a:p>
            <a:r>
              <a:rPr lang="en-US" dirty="0" smtClean="0"/>
              <a:t>To Help Your 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214313"/>
            <a:ext cx="8943975" cy="852487"/>
          </a:xfrm>
        </p:spPr>
        <p:txBody>
          <a:bodyPr/>
          <a:lstStyle/>
          <a:p>
            <a:r>
              <a:rPr lang="en-US" b="1" dirty="0" smtClean="0"/>
              <a:t>Vocabulary Help</a:t>
            </a:r>
            <a:endParaRPr lang="en-US" b="1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5334000"/>
          </a:xfrm>
        </p:spPr>
        <p:txBody>
          <a:bodyPr/>
          <a:lstStyle/>
          <a:p>
            <a:r>
              <a:rPr lang="en-US" dirty="0" smtClean="0"/>
              <a:t>Provide word banks </a:t>
            </a:r>
            <a:endParaRPr lang="en-US" dirty="0"/>
          </a:p>
          <a:p>
            <a:pPr lvl="1"/>
            <a:r>
              <a:rPr lang="en-US" dirty="0" smtClean="0"/>
              <a:t>Crossword puzzles, cloze exercises, fill-in-the-blank assignments, etc.</a:t>
            </a:r>
            <a:endParaRPr lang="en-US" dirty="0" smtClean="0"/>
          </a:p>
          <a:p>
            <a:r>
              <a:rPr lang="en-US" dirty="0" smtClean="0"/>
              <a:t>No more than 5 words at a time for vocabular</a:t>
            </a:r>
            <a:r>
              <a:rPr lang="en-US" dirty="0" smtClean="0"/>
              <a:t>y study</a:t>
            </a:r>
          </a:p>
          <a:p>
            <a:r>
              <a:rPr lang="en-US" dirty="0" smtClean="0"/>
              <a:t>Use the same wording for definitions each time you give them</a:t>
            </a:r>
            <a:endParaRPr lang="en-US" dirty="0" smtClean="0"/>
          </a:p>
          <a:p>
            <a:r>
              <a:rPr lang="en-US" dirty="0" smtClean="0"/>
              <a:t>Examine vocabulary in detail using authentic literature and context</a:t>
            </a:r>
          </a:p>
          <a:p>
            <a:r>
              <a:rPr lang="en-US" dirty="0" smtClean="0"/>
              <a:t>Employ illustrations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214313"/>
            <a:ext cx="8943975" cy="852487"/>
          </a:xfrm>
        </p:spPr>
        <p:txBody>
          <a:bodyPr/>
          <a:lstStyle/>
          <a:p>
            <a:r>
              <a:rPr lang="en-US" b="1" dirty="0" smtClean="0"/>
              <a:t>In-Class Notes</a:t>
            </a:r>
            <a:endParaRPr lang="en-US" b="1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143000"/>
            <a:ext cx="7772400" cy="5181600"/>
          </a:xfrm>
        </p:spPr>
        <p:txBody>
          <a:bodyPr/>
          <a:lstStyle/>
          <a:p>
            <a:r>
              <a:rPr lang="en-US" dirty="0" smtClean="0"/>
              <a:t>ELLs struggle with listening and copying at the same time</a:t>
            </a:r>
          </a:p>
          <a:p>
            <a:r>
              <a:rPr lang="en-US" dirty="0" smtClean="0"/>
              <a:t>If you use power-point or transparencies for notes, give ELLs a copy at the beginning of class</a:t>
            </a:r>
          </a:p>
          <a:p>
            <a:r>
              <a:rPr lang="en-US" dirty="0" smtClean="0"/>
              <a:t>Omit key words from the copied notes so they will listen actively</a:t>
            </a:r>
          </a:p>
          <a:p>
            <a:r>
              <a:rPr lang="en-US" dirty="0" smtClean="0"/>
              <a:t>Allow them to work with a partner</a:t>
            </a:r>
          </a:p>
          <a:p>
            <a:r>
              <a:rPr lang="en-US" dirty="0" smtClean="0"/>
              <a:t>Use graphic organizer for note-taking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5" y="214313"/>
            <a:ext cx="8639175" cy="776287"/>
          </a:xfrm>
        </p:spPr>
        <p:txBody>
          <a:bodyPr/>
          <a:lstStyle/>
          <a:p>
            <a:r>
              <a:rPr lang="en-US" b="1" dirty="0" smtClean="0"/>
              <a:t>Lecture/Teacher Talk Time</a:t>
            </a:r>
            <a:endParaRPr lang="en-US" b="1" dirty="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95400"/>
            <a:ext cx="7772400" cy="5257800"/>
          </a:xfrm>
        </p:spPr>
        <p:txBody>
          <a:bodyPr/>
          <a:lstStyle/>
          <a:p>
            <a:r>
              <a:rPr lang="en-US" dirty="0" smtClean="0"/>
              <a:t>Use visuals to help stress your points</a:t>
            </a:r>
          </a:p>
          <a:p>
            <a:r>
              <a:rPr lang="en-US" dirty="0" smtClean="0"/>
              <a:t>Annunciate words clearly and speak slowly</a:t>
            </a:r>
          </a:p>
          <a:p>
            <a:r>
              <a:rPr lang="en-US" dirty="0" smtClean="0"/>
              <a:t>Provide written material fo</a:t>
            </a:r>
            <a:r>
              <a:rPr lang="en-US" dirty="0" smtClean="0"/>
              <a:t>r ELLs to look at</a:t>
            </a:r>
          </a:p>
          <a:p>
            <a:r>
              <a:rPr lang="en-US" dirty="0" smtClean="0"/>
              <a:t>Don’t give oral tests or quizzes</a:t>
            </a:r>
          </a:p>
          <a:p>
            <a:r>
              <a:rPr lang="en-US" dirty="0" smtClean="0"/>
              <a:t>Minimize teacher talk time; consider  recording lectures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214313"/>
            <a:ext cx="8562975" cy="852487"/>
          </a:xfrm>
        </p:spPr>
        <p:txBody>
          <a:bodyPr/>
          <a:lstStyle/>
          <a:p>
            <a:r>
              <a:rPr lang="en-US" b="1" dirty="0" smtClean="0"/>
              <a:t>Readability</a:t>
            </a:r>
            <a:endParaRPr lang="en-US" b="1" dirty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772400" cy="5486400"/>
          </a:xfrm>
        </p:spPr>
        <p:txBody>
          <a:bodyPr/>
          <a:lstStyle/>
          <a:p>
            <a:r>
              <a:rPr lang="en-US" dirty="0" smtClean="0"/>
              <a:t>ELLs find it difficult to read cursive; use print instead</a:t>
            </a:r>
          </a:p>
          <a:p>
            <a:r>
              <a:rPr lang="en-US" dirty="0" smtClean="0"/>
              <a:t>Use clear copies w/no missing letters or fades</a:t>
            </a:r>
          </a:p>
          <a:p>
            <a:r>
              <a:rPr lang="en-US" dirty="0" smtClean="0"/>
              <a:t>Choose material that includes illustrations</a:t>
            </a:r>
          </a:p>
          <a:p>
            <a:r>
              <a:rPr lang="en-US" dirty="0" smtClean="0"/>
              <a:t>Be sure the material filters into the comprehensible input domain</a:t>
            </a:r>
          </a:p>
          <a:p>
            <a:r>
              <a:rPr lang="en-US" dirty="0" smtClean="0"/>
              <a:t>Make use of material that has charts and tables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62975" cy="1462087"/>
          </a:xfrm>
        </p:spPr>
        <p:txBody>
          <a:bodyPr/>
          <a:lstStyle/>
          <a:p>
            <a:r>
              <a:rPr lang="en-US" sz="5400" b="1" dirty="0" smtClean="0"/>
              <a:t>Readability &amp; Assignment Length</a:t>
            </a:r>
            <a:endParaRPr lang="en-US" sz="5400" b="1" dirty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76400"/>
            <a:ext cx="7772400" cy="5181600"/>
          </a:xfrm>
        </p:spPr>
        <p:txBody>
          <a:bodyPr/>
          <a:lstStyle/>
          <a:p>
            <a:r>
              <a:rPr lang="en-US" dirty="0" smtClean="0"/>
              <a:t>Shorten assignments, tests, and or quizzes</a:t>
            </a:r>
          </a:p>
          <a:p>
            <a:r>
              <a:rPr lang="en-US" dirty="0" smtClean="0"/>
              <a:t>Use buddy reading or paired studying</a:t>
            </a:r>
            <a:endParaRPr lang="en-US" dirty="0" smtClean="0"/>
          </a:p>
          <a:p>
            <a:r>
              <a:rPr lang="en-US" dirty="0" smtClean="0"/>
              <a:t>Explain to ELLs expectations for studying; offer a study guide </a:t>
            </a:r>
          </a:p>
          <a:p>
            <a:r>
              <a:rPr lang="en-US" dirty="0" smtClean="0"/>
              <a:t>Check to see if an alternate or easier version of a textbook is available</a:t>
            </a:r>
          </a:p>
          <a:p>
            <a:pPr lvl="1"/>
            <a:r>
              <a:rPr lang="en-US" dirty="0" smtClean="0">
                <a:hlinkClick r:id="rId2"/>
              </a:rPr>
              <a:t>www.lib.ncsu.edu/livinginourworld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www.worldlingo.com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188</TotalTime>
  <Words>240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Blends</vt:lpstr>
      <vt:lpstr>Five Things You Can Do Today </vt:lpstr>
      <vt:lpstr>Vocabulary Help</vt:lpstr>
      <vt:lpstr>In-Class Notes</vt:lpstr>
      <vt:lpstr>Lecture/Teacher Talk Time</vt:lpstr>
      <vt:lpstr>Readability</vt:lpstr>
      <vt:lpstr>Readability &amp; Assignment Length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Triple click and type your book title and author here</dc:title>
  <dc:creator>Connie Campbell</dc:creator>
  <cp:lastModifiedBy>MComer</cp:lastModifiedBy>
  <cp:revision>20</cp:revision>
  <dcterms:created xsi:type="dcterms:W3CDTF">2004-02-08T22:07:25Z</dcterms:created>
  <dcterms:modified xsi:type="dcterms:W3CDTF">2009-09-30T19:20:11Z</dcterms:modified>
</cp:coreProperties>
</file>